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8" d="100"/>
          <a:sy n="128" d="100"/>
        </p:scale>
        <p:origin x="-1570" y="-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1FB-27DE-46EB-B2F7-46CCE52D3D64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5F01-2F47-4699-BE96-65E5697FADE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1FB-27DE-46EB-B2F7-46CCE52D3D64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5F01-2F47-4699-BE96-65E5697FAD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1FB-27DE-46EB-B2F7-46CCE52D3D64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5F01-2F47-4699-BE96-65E5697FAD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1FB-27DE-46EB-B2F7-46CCE52D3D64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5F01-2F47-4699-BE96-65E5697FAD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1FB-27DE-46EB-B2F7-46CCE52D3D64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5F01-2F47-4699-BE96-65E5697FADE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1FB-27DE-46EB-B2F7-46CCE52D3D64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5F01-2F47-4699-BE96-65E5697FAD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1FB-27DE-46EB-B2F7-46CCE52D3D64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5F01-2F47-4699-BE96-65E5697FADE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1FB-27DE-46EB-B2F7-46CCE52D3D64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5F01-2F47-4699-BE96-65E5697FAD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1FB-27DE-46EB-B2F7-46CCE52D3D64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5F01-2F47-4699-BE96-65E5697FAD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1FB-27DE-46EB-B2F7-46CCE52D3D64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5F01-2F47-4699-BE96-65E5697FADE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1FB-27DE-46EB-B2F7-46CCE52D3D64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5F01-2F47-4699-BE96-65E5697FAD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70CF1FB-27DE-46EB-B2F7-46CCE52D3D64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7B15F01-2F47-4699-BE96-65E5697FAD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Exam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47500" lnSpcReduction="20000"/>
          </a:bodyPr>
          <a:lstStyle/>
          <a:p>
            <a:pPr fontAlgn="base"/>
            <a:r>
              <a:rPr lang="en-US" dirty="0" smtClean="0"/>
              <a:t>The </a:t>
            </a:r>
            <a:r>
              <a:rPr lang="en-US" dirty="0"/>
              <a:t>chair of the exam committee shall be someone other than the dissertation </a:t>
            </a:r>
            <a:r>
              <a:rPr lang="en-US" dirty="0" smtClean="0"/>
              <a:t>advisor.</a:t>
            </a:r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The </a:t>
            </a:r>
            <a:r>
              <a:rPr lang="en-US" dirty="0"/>
              <a:t>committee </a:t>
            </a:r>
            <a:r>
              <a:rPr lang="en-US" dirty="0" smtClean="0"/>
              <a:t>shall meet before </a:t>
            </a:r>
            <a:r>
              <a:rPr lang="en-US" dirty="0"/>
              <a:t>the examination </a:t>
            </a:r>
            <a:r>
              <a:rPr lang="en-US" dirty="0" smtClean="0"/>
              <a:t>without the student to </a:t>
            </a:r>
            <a:r>
              <a:rPr lang="en-US" dirty="0"/>
              <a:t>review the student's record and the results of the written proposal</a:t>
            </a:r>
            <a:r>
              <a:rPr lang="en-US" dirty="0" smtClean="0"/>
              <a:t>.</a:t>
            </a:r>
          </a:p>
          <a:p>
            <a:pPr fontAlgn="base"/>
            <a:endParaRPr lang="en-US" dirty="0"/>
          </a:p>
          <a:p>
            <a:pPr fontAlgn="base"/>
            <a:r>
              <a:rPr lang="en-US" dirty="0" smtClean="0"/>
              <a:t>The </a:t>
            </a:r>
            <a:r>
              <a:rPr lang="en-US" dirty="0"/>
              <a:t>student may choose to present the summary of the dissertation project without interruption (except for </a:t>
            </a:r>
            <a:r>
              <a:rPr lang="en-US" dirty="0" smtClean="0"/>
              <a:t>clarifications</a:t>
            </a:r>
            <a:r>
              <a:rPr lang="en-US" dirty="0"/>
              <a:t>) or may opt to have the committee members ask questions during the presentation</a:t>
            </a:r>
            <a:r>
              <a:rPr lang="en-US" dirty="0" smtClean="0"/>
              <a:t>. </a:t>
            </a:r>
          </a:p>
          <a:p>
            <a:pPr fontAlgn="base"/>
            <a:endParaRPr lang="en-US" dirty="0"/>
          </a:p>
          <a:p>
            <a:pPr fontAlgn="base"/>
            <a:r>
              <a:rPr lang="en-US" dirty="0" smtClean="0"/>
              <a:t>The presentation shall be no longer than ~20 min; the student may show additional slides when answering questions after the presentation.</a:t>
            </a:r>
          </a:p>
          <a:p>
            <a:pPr fontAlgn="base"/>
            <a:endParaRPr lang="en-US" dirty="0"/>
          </a:p>
          <a:p>
            <a:pPr fontAlgn="base"/>
            <a:r>
              <a:rPr lang="en-US" dirty="0" smtClean="0"/>
              <a:t>The </a:t>
            </a:r>
            <a:r>
              <a:rPr lang="en-US" dirty="0"/>
              <a:t>dissertation advisor must </a:t>
            </a:r>
            <a:r>
              <a:rPr lang="en-US" dirty="0" smtClean="0"/>
              <a:t>remain silent during </a:t>
            </a:r>
            <a:r>
              <a:rPr lang="en-US" dirty="0"/>
              <a:t>the </a:t>
            </a:r>
            <a:r>
              <a:rPr lang="en-US" dirty="0" smtClean="0"/>
              <a:t>exam </a:t>
            </a:r>
            <a:r>
              <a:rPr lang="en-US" dirty="0"/>
              <a:t>unless </a:t>
            </a:r>
            <a:r>
              <a:rPr lang="en-US" dirty="0" smtClean="0"/>
              <a:t>information is requested by </a:t>
            </a:r>
            <a:r>
              <a:rPr lang="en-US" dirty="0"/>
              <a:t>other members of the committee.</a:t>
            </a:r>
            <a:r>
              <a:rPr lang="en-US" b="1" dirty="0"/>
              <a:t> </a:t>
            </a:r>
            <a:endParaRPr lang="en-US" b="1" dirty="0" smtClean="0"/>
          </a:p>
          <a:p>
            <a:pPr fontAlgn="base"/>
            <a:endParaRPr lang="en-US" dirty="0"/>
          </a:p>
          <a:p>
            <a:pPr fontAlgn="base"/>
            <a:r>
              <a:rPr lang="en-US" dirty="0" smtClean="0"/>
              <a:t>Sufficient </a:t>
            </a:r>
            <a:r>
              <a:rPr lang="en-US" dirty="0"/>
              <a:t>time without interruption should be available for each examiner to pursue a line of inquiry. "Sufficient time" should be agreed upon by the committee members prior to </a:t>
            </a:r>
            <a:r>
              <a:rPr lang="en-US" dirty="0" smtClean="0"/>
              <a:t>the </a:t>
            </a:r>
            <a:r>
              <a:rPr lang="en-US" dirty="0"/>
              <a:t>exam</a:t>
            </a:r>
            <a:r>
              <a:rPr lang="en-US" dirty="0" smtClean="0"/>
              <a:t>.</a:t>
            </a:r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The committee shall discuss its evaluation </a:t>
            </a:r>
            <a:r>
              <a:rPr lang="en-US" dirty="0"/>
              <a:t>of the student's </a:t>
            </a:r>
            <a:r>
              <a:rPr lang="en-US" dirty="0" smtClean="0"/>
              <a:t>performance with the dissertation advisor while the student is awaiting the decision outside of the room.</a:t>
            </a:r>
          </a:p>
          <a:p>
            <a:pPr fontAlgn="base"/>
            <a:endParaRPr lang="en-US" dirty="0"/>
          </a:p>
          <a:p>
            <a:pPr fontAlgn="base"/>
            <a:r>
              <a:rPr lang="en-US" dirty="0" smtClean="0"/>
              <a:t>The evaluation result and recommendations will be communicated by the chair of the committee with </a:t>
            </a:r>
            <a:r>
              <a:rPr lang="en-US" dirty="0"/>
              <a:t>both the student and </a:t>
            </a:r>
            <a:r>
              <a:rPr lang="en-US"/>
              <a:t>the </a:t>
            </a:r>
            <a:r>
              <a:rPr lang="en-US" smtClean="0"/>
              <a:t>dissertation advisor </a:t>
            </a:r>
            <a:r>
              <a:rPr lang="en-US" dirty="0" smtClean="0"/>
              <a:t>present.</a:t>
            </a:r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The student will have the opportunity to discuss the exam results, recommendations, and their progress with their committee without the advisor present.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After the exam:  The dissertation advisor should send Brian an email with the exam result, which Brian will then convey to the graduate school office.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8837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</TotalTime>
  <Words>118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Clarity</vt:lpstr>
      <vt:lpstr>General Exam Guidelines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Exam Guidelines</dc:title>
  <dc:creator>BRIAN A. GIEBEL</dc:creator>
  <cp:lastModifiedBy>BRIAN A. GIEBEL</cp:lastModifiedBy>
  <cp:revision>3</cp:revision>
  <dcterms:created xsi:type="dcterms:W3CDTF">2022-06-17T21:22:21Z</dcterms:created>
  <dcterms:modified xsi:type="dcterms:W3CDTF">2022-06-22T21:08:36Z</dcterms:modified>
</cp:coreProperties>
</file>